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8" r:id="rId2"/>
    <p:sldId id="277" r:id="rId3"/>
    <p:sldId id="280" r:id="rId4"/>
    <p:sldId id="292" r:id="rId5"/>
    <p:sldId id="281" r:id="rId6"/>
    <p:sldId id="284" r:id="rId7"/>
    <p:sldId id="285" r:id="rId8"/>
    <p:sldId id="286" r:id="rId9"/>
    <p:sldId id="282" r:id="rId10"/>
    <p:sldId id="258" r:id="rId11"/>
    <p:sldId id="290" r:id="rId12"/>
    <p:sldId id="259" r:id="rId13"/>
    <p:sldId id="289" r:id="rId14"/>
    <p:sldId id="265" r:id="rId15"/>
    <p:sldId id="296" r:id="rId16"/>
    <p:sldId id="297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/>
    <p:restoredTop sz="75100" autoAdjust="0"/>
  </p:normalViewPr>
  <p:slideViewPr>
    <p:cSldViewPr snapToGrid="0" snapToObjects="1">
      <p:cViewPr varScale="1">
        <p:scale>
          <a:sx n="97" d="100"/>
          <a:sy n="97" d="100"/>
        </p:scale>
        <p:origin x="25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CA0A3-A6C5-4A3C-B21F-561AC9BDEFEA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3EA25-13DA-4AF5-82A1-CDC866AD2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5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056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 aim of the lectures is not frontal teaching, but something that helps </a:t>
            </a:r>
            <a:r>
              <a:rPr lang="en-DE"/>
              <a:t>you.</a:t>
            </a:r>
          </a:p>
          <a:p>
            <a:endParaRPr lang="en-DE" dirty="0"/>
          </a:p>
          <a:p>
            <a:r>
              <a:rPr lang="en-DE" dirty="0"/>
              <a:t>Ask questions!!!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2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5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Discuss </a:t>
            </a:r>
            <a:r>
              <a:rPr lang="en-GB" sz="1200" b="0" dirty="0">
                <a:solidFill>
                  <a:srgbClr val="007A3D"/>
                </a:solidFill>
              </a:rPr>
              <a:t>what your learnt from your research vs from AI.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b="1" dirty="0">
              <a:solidFill>
                <a:srgbClr val="007A3D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Engaging slides </a:t>
            </a:r>
            <a:r>
              <a:rPr lang="en-GB" sz="1200" dirty="0">
                <a:solidFill>
                  <a:srgbClr val="007A3D"/>
                </a:solidFill>
              </a:rPr>
              <a:t>– rule of thumb: do the slides the way you learn the most when you see a presentation.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Study material </a:t>
            </a:r>
            <a:r>
              <a:rPr lang="en-GB" sz="1200" dirty="0">
                <a:solidFill>
                  <a:srgbClr val="FF0000"/>
                </a:solidFill>
              </a:rPr>
              <a:t>– great if slides are dynamic (but either keep non-dynamic version or keep in mind that peers will study from the slides; text hidden behind boxes, pics non-suitable)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Various approaches 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one has clear signal content per slide and then many slides are possible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other has dynamic (perhaps denser) slides, but then fewer slides are needed</a:t>
            </a:r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85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– a back bone of the course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Read and synthesize primary literature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Learn about basic ecological concepts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endParaRPr lang="en-GB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 participation in the lectures, excursion and the symposium is required for the admission to the exam. 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grade 1-3 ( = 100-90%, 2 = 89-70%, 3 = 69-50%) from both components: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(60%)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clarity, scientific grounding, engagement, and defence of arguments during group presentation at the symposium. 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(2)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 (40%)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written test evaluating knowledge of key ecological principles. </a:t>
            </a: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final grade is the rounded weighted mean of the presentation and exam grades.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7630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0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03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2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3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3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3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a newly founded research group exploring global patterns and evolution of traits along with local adaptations</a:t>
            </a:r>
          </a:p>
          <a:p>
            <a:pPr marL="171450" indent="-171450" algn="l">
              <a:buFontTx/>
              <a:buChar char="-"/>
            </a:pP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using mainly birds as our model species to understand reproduction and mating systems, song and fear; </a:t>
            </a: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all tied together by a common threads: </a:t>
            </a:r>
            <a:r>
              <a:rPr lang="en-GB" b="0" i="0" u="none" strike="noStrike" dirty="0">
                <a:effectLst/>
                <a:latin typeface="Roboto" panose="02000000000000000000" pitchFamily="2" charset="0"/>
                <a:hlinkClick r:id="rId3"/>
              </a:rPr>
              <a:t>biorhythms</a:t>
            </a:r>
            <a:r>
              <a:rPr lang="en-GB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and reproducibility</a:t>
            </a:r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</a:t>
            </a: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we are promoters of open science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477384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8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284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6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73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6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5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578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International team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is an Erasmus student?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9205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collaborate with institutions and people across the globe</a:t>
            </a:r>
          </a:p>
          <a:p>
            <a:pPr marL="171450" indent="-171450" algn="l">
              <a:buFontTx/>
              <a:buChar char="-"/>
            </a:pPr>
            <a:r>
              <a:rPr lang="en-GB" b="0" i="0" dirty="0" err="1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quetions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059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are you?</a:t>
            </a: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One word wish for the course?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2494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course is to provide you with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fundamental understanding of the science of ecology, its scope, methods, and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relevance to both basic and applied research.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insights into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ecological theory,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empirical approaches,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ecology helps in addressing pressing global environmental challenges.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work independently within a team (using individual strength to the team’s advantage)</a:t>
            </a:r>
          </a:p>
          <a:p>
            <a:pPr marL="285750" lvl="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experience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synthetising literature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communication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management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critical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43406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Hands on learning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in team &amp; Presentations = back bones of the course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kern="1200" dirty="0">
                <a:solidFill>
                  <a:srgbClr val="222222"/>
                </a:solidFill>
                <a:latin typeface="+mn-lt"/>
                <a:ea typeface="+mn-ea"/>
                <a:cs typeface="+mn-cs"/>
              </a:rPr>
              <a:t>Read and synthesize primary literature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Learn about basic ecological concepts</a:t>
            </a:r>
            <a:endParaRPr lang="en-GB" sz="1200" kern="1200" dirty="0">
              <a:solidFill>
                <a:srgbClr val="222222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5037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6197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0" Type="http://schemas.microsoft.com/office/2007/relationships/hdphoto" Target="../media/hdphoto1.wdp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18" Type="http://schemas.openxmlformats.org/officeDocument/2006/relationships/image" Target="../media/image13.png"/><Relationship Id="rId3" Type="http://schemas.openxmlformats.org/officeDocument/2006/relationships/hyperlink" Target="https://doi.org/10.1093/beheco/art098" TargetMode="External"/><Relationship Id="rId21" Type="http://schemas.openxmlformats.org/officeDocument/2006/relationships/image" Target="../media/image16.png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s.particify.de/present/0582659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 dirty="0">
                <a:solidFill>
                  <a:srgbClr val="007A3D"/>
                </a:solidFill>
              </a:rPr>
              <a:t>undAmentals 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1597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454"/>
            <a:ext cx="8229600" cy="4989334"/>
          </a:xfr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15 min talk + 15 min discussion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On key aspects of ecology 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Topic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Papers - traditional and current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10 teams of 4-5 people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randomly selected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all member contribute equally &amp; present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work load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reading the papers and literature search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preparing the presentation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homework 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presentation and engagement in the discussion </a:t>
            </a:r>
          </a:p>
          <a:p>
            <a:pPr marL="914400" lvl="2" indent="0">
              <a:buNone/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				  (your and presentations of others)</a:t>
            </a:r>
          </a:p>
          <a:p>
            <a:pPr lvl="1">
              <a:defRPr sz="2000"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568"/>
            <a:ext cx="8229600" cy="5322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General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Short intro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main concepts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papers analysis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conclusions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Explain clearly 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topic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n-GB" sz="2000" dirty="0">
                <a:solidFill>
                  <a:srgbClr val="222222"/>
                </a:solidFill>
              </a:rPr>
              <a:t>key concepts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of </a:t>
            </a:r>
            <a:r>
              <a:rPr lang="en-GB" sz="2000" dirty="0">
                <a:solidFill>
                  <a:srgbClr val="222222"/>
                </a:solidFill>
              </a:rPr>
              <a:t>each slide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sz="2000" dirty="0">
                <a:solidFill>
                  <a:srgbClr val="222222"/>
                </a:solidFill>
              </a:rPr>
              <a:t> graphic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Compare classic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. recent view 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the provided papers and your research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rgbClr val="222222"/>
                </a:solidFill>
              </a:rPr>
              <a:t>engage critically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methods, uncertainty, limitations, evidence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Acknowledge sources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information &amp; visuals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Deep dive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/>
              <a:t>List </a:t>
            </a:r>
            <a:r>
              <a:rPr lang="en-GB" sz="2400" dirty="0">
                <a:solidFill>
                  <a:srgbClr val="007A3D"/>
                </a:solidFill>
              </a:rPr>
              <a:t>who did what </a:t>
            </a:r>
            <a:r>
              <a:rPr lang="en-GB" sz="2400" dirty="0"/>
              <a:t>on the final slide</a:t>
            </a: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Slides</a:t>
            </a: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Engaging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Keep text to minimum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Use high visual signal content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(pics, photos, diagrams, graphs)</a:t>
            </a:r>
          </a:p>
          <a:p>
            <a:pPr lvl="1">
              <a:defRPr sz="2000"/>
            </a:pPr>
            <a:r>
              <a:rPr lang="en-GB" sz="2000" dirty="0"/>
              <a:t>Number of slides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detail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thorough explanation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C00000"/>
                </a:solidFill>
              </a:rPr>
              <a:t>Study material for peers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Leave detailed descriptions for notes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Dynamic content welcomed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but 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Export with notes as pdf</a:t>
            </a:r>
          </a:p>
          <a:p>
            <a:pPr marL="0" indent="0">
              <a:buNone/>
              <a:defRPr sz="2000"/>
            </a:pPr>
            <a:endParaRPr lang="en-GB" sz="2400" dirty="0">
              <a:solidFill>
                <a:srgbClr val="007A3D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7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 </a:t>
            </a:r>
            <a:r>
              <a:rPr lang="en-GB" sz="3600" dirty="0">
                <a:solidFill>
                  <a:srgbClr val="007A3D"/>
                </a:solidFill>
              </a:rPr>
              <a:t>evaluation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CF019E-3D29-1341-B1EB-244B58B1420D}"/>
              </a:ext>
            </a:extLst>
          </p:cNvPr>
          <p:cNvSpPr txBox="1">
            <a:spLocks/>
          </p:cNvSpPr>
          <p:nvPr/>
        </p:nvSpPr>
        <p:spPr>
          <a:xfrm>
            <a:off x="457200" y="1136321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C00000"/>
                </a:solidFill>
              </a:rPr>
              <a:t>TEAM 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en-GB" sz="2400" dirty="0">
                <a:solidFill>
                  <a:srgbClr val="222222"/>
                </a:solidFill>
              </a:rPr>
              <a:t>understanding and clarity                                           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(ability to synthesize primary literature)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Correctness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arguments grounded in evidence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Connection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classical ideas with modern developments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Engagement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ability to capture audience’s attention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Academic integrity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Structure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GB" sz="2400" dirty="0">
                <a:solidFill>
                  <a:srgbClr val="222222"/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and easy to follow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Timing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(15min)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Ability to </a:t>
            </a:r>
            <a:r>
              <a:rPr lang="en-GB" sz="2400" dirty="0">
                <a:solidFill>
                  <a:srgbClr val="222222"/>
                </a:solidFill>
              </a:rPr>
              <a:t>discuss &amp; defend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en-GB" sz="2400" dirty="0">
                <a:solidFill>
                  <a:srgbClr val="222222"/>
                </a:solidFill>
              </a:rPr>
              <a:t> views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Reusability as </a:t>
            </a:r>
            <a:r>
              <a:rPr lang="en-GB" sz="2400" dirty="0">
                <a:solidFill>
                  <a:srgbClr val="222222"/>
                </a:solidFill>
              </a:rPr>
              <a:t>study material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pears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endParaRPr lang="en-GB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99" y="274638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requirements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25299" y="1457896"/>
            <a:ext cx="7511969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Required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for admission to the exam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 a</a:t>
            </a:r>
            <a:r>
              <a:rPr lang="en-GB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ctive participation at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lectures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xcursion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symposium</a:t>
            </a:r>
            <a:endParaRPr lang="en-GB" b="0" dirty="0">
              <a:effectLst/>
            </a:endParaRPr>
          </a:p>
          <a:p>
            <a:pPr rtl="0">
              <a:spcAft>
                <a:spcPts val="30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rades 1, 2 or 3 from both:</a:t>
            </a:r>
          </a:p>
          <a:p>
            <a:pPr rtl="0">
              <a:spcAft>
                <a:spcPts val="300"/>
              </a:spcAft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				  (</a:t>
            </a:r>
            <a:r>
              <a:rPr lang="en-DE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1 = 100-90%, 2 = 89-70%, 3 = 69-50%)</a:t>
            </a:r>
            <a:endParaRPr lang="en-GB" sz="16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presentation (60%)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exam (40%)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06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sz="2400" dirty="0">
                <a:solidFill>
                  <a:srgbClr val="222222"/>
                </a:solidFill>
              </a:rPr>
              <a:t>Classic vs. modern papers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lang="en-DE" sz="3600" dirty="0">
                <a:solidFill>
                  <a:srgbClr val="007A3D"/>
                </a:solidFill>
              </a:rPr>
              <a:t>Attandance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-999939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(ZEX101E)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49717-69D9-C64C-903F-F1401FED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3" y="895839"/>
            <a:ext cx="2160000" cy="21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7EB94-BCDF-3D4E-91AF-095976C6A5F2}"/>
              </a:ext>
            </a:extLst>
          </p:cNvPr>
          <p:cNvSpPr txBox="1"/>
          <p:nvPr/>
        </p:nvSpPr>
        <p:spPr>
          <a:xfrm>
            <a:off x="18956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(ZEX111E)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B2C9-BCD4-E241-A3FE-CE93A693F266}"/>
              </a:ext>
            </a:extLst>
          </p:cNvPr>
          <p:cNvSpPr txBox="1"/>
          <p:nvPr/>
        </p:nvSpPr>
        <p:spPr>
          <a:xfrm>
            <a:off x="47912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(ZEX12E)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406D9D-7ABF-9345-9A26-C3025F02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18" y="823909"/>
            <a:ext cx="2268000" cy="2286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28B322-6F8D-2C43-AB12-BB1B49B3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23" y="870233"/>
            <a:ext cx="2268000" cy="22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22222"/>
                </a:solidFill>
              </a:rPr>
              <a:t>Assignment to groups</a:t>
            </a: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9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Eco-evolutionary dynamics &amp; life histories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Does the fast-slow continuum adequately capture life history variation across taxa, or do we need multiple axes of life-history strategy?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Stearns, S. C. (1977). The evolution of life history traits: a critique of the theory and a review of the data. Annual Review of Ecology and Systematics, 145–171.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Stott, I. et al. (2024). Life histories are not just fast or slow. Trends in Ecology &amp; Evolution, 39(9), 830–840.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Population ecology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Allee effects: ecological curiosity or fundamental driver of population dynamics?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Stephens, P. A., Sutherland, W. J., &amp; Freckleton, R. P. (1999). What is the Allee effect? Oikos, 185–190.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Muir, E. J., Lajeunesse, M. J., &amp; Kramer, A. M. (2024). The magnitude of Allee effects varies across mechanisms. Oikos, 2024(7), e10386.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Species interactions &amp; coexistence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Top-down control or bottom-up release: Is there evidence for predation’s grip on prey numbers?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 et al. (1995). Impact of food and predation on the snowshoe hare cycle. Science, 269, 1112–1115.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J., Boonstra, R., &amp; Boutin, S. (2018). Understanding the 10-year snowshoe hare cycle. Journal of Animal Ecology, 87, 87–100.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Food webs &amp; network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keystone to rewiring: does food-web complexity build local biodiversity?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Paine, R. T. (1966). Food web complexity and species diversity. The American Naturalist, 100(910), 65–75.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Bartley, T. J. et al. (2019). Food web rewiring in a changing world. Nature Ecology &amp; Evolution, 3, 345–354.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&amp; biogeography </a:t>
            </a:r>
            <a:r>
              <a:rPr lang="cs-CZ" sz="3600" dirty="0">
                <a:solidFill>
                  <a:srgbClr val="007A3D"/>
                </a:solidFill>
              </a:rPr>
              <a:t>1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Latitudinal gradients in biodiversity (and its dimensions) - how and why?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Willig, M. R., Kaufman, D. M., &amp; Stevens, R. D. (2003). Latitudinal gradients of biodiversity. AREES, 34, 273–309.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Brodie, J. F., &amp; Mannion, P. D. (2023). The hierarchy of factors predicting the LDG. TREE, 38(1), 15–23.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</a:t>
            </a:r>
            <a:r>
              <a:rPr lang="cs-CZ" sz="3600" dirty="0">
                <a:solidFill>
                  <a:srgbClr val="007A3D"/>
                </a:solidFill>
              </a:rPr>
              <a:t>and </a:t>
            </a:r>
            <a:r>
              <a:rPr lang="cs-CZ" sz="3600" dirty="0" err="1">
                <a:solidFill>
                  <a:srgbClr val="007A3D"/>
                </a:solidFill>
              </a:rPr>
              <a:t>biogeography</a:t>
            </a:r>
            <a:r>
              <a:rPr lang="cs-CZ" sz="3600" dirty="0">
                <a:solidFill>
                  <a:srgbClr val="007A3D"/>
                </a:solidFill>
              </a:rPr>
              <a:t> 2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How many species do we actually have on Earth? Why is it so hard to estimate?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Mora, C. et al. (2011). How many species are there on Earth and in the ocean? PLoS Biology, 9(8), e1001127.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 (2023). How many species are there on Earth? Progress and problems. PLoS Biology, 21(11), e3002388.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Global change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Are we facing a sixth mass extinction?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Ceballos, G. et al. (2015). Entering the sixth mass extinction. Science Advances, 1(5), e1400253.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J., &amp; Saban, K. E. (2025). Questioning the sixth mass extinction. TREE, 40(4), 375–384.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Drivers of biodiversity crisis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What are the main drivers of the current biodiversity crisis?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Bar-On, Y. M., Phillips, R., &amp; Milo, R. (2018). The biomass distribution on Earth. PNAS, 115(25), 6506–6511.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Jaureguiberry</a:t>
            </a:r>
            <a:r>
              <a:rPr dirty="0">
                <a:solidFill>
                  <a:srgbClr val="222222"/>
                </a:solidFill>
              </a:rPr>
              <a:t>, P. et al. (2022). Direct drivers of global biodiversity loss. Science Advances, 8(45), eabm9982.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Biodiversity ↔ ecosystem functioning/services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services to contributions: valuing nature in a human world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Costanza, R. et al. (1997). The value of the world's ecosystem services and natural capital. Nature, 387, 253–260.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Díaz, S. et al. (2018). Assessing nature's contributions to people. Science, 359(6373), 270–272.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7A3D"/>
                </a:solidFill>
              </a:rPr>
              <a:t>Applied ecology: New tools &amp; data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new dawn to new standard: citizen science in ecology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Silvertown, J. (2009). A new dawn for citizen science. TREE, 24(9), 467–471.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Fraisl</a:t>
            </a:r>
            <a:r>
              <a:rPr dirty="0">
                <a:solidFill>
                  <a:srgbClr val="222222"/>
                </a:solidFill>
              </a:rPr>
              <a:t>, D. et al. (2022). Citizen science in environmental &amp; ecological sciences. Nature Reviews Methods Primers, 2, 64.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>
                <a:solidFill>
                  <a:srgbClr val="007A3D"/>
                </a:solidFill>
              </a:rPr>
              <a:t>undAmentals </a:t>
            </a:r>
            <a:r>
              <a:rPr lang="en-DE" sz="3600" dirty="0">
                <a:solidFill>
                  <a:srgbClr val="007A3D"/>
                </a:solidFill>
              </a:rPr>
              <a:t>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01694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AD9F934-364B-2A4B-AEB5-0870365A1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12997" r="10070" b="10129"/>
          <a:stretch/>
        </p:blipFill>
        <p:spPr bwMode="auto">
          <a:xfrm>
            <a:off x="682905" y="2555099"/>
            <a:ext cx="3889095" cy="37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E4E0C2-349B-5340-8D23-CE754B375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7" t="12652" r="13806" b="12175"/>
          <a:stretch/>
        </p:blipFill>
        <p:spPr bwMode="auto">
          <a:xfrm>
            <a:off x="4757193" y="2392080"/>
            <a:ext cx="3809963" cy="39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733B4-AB62-324F-A535-3739BEF00F5C}"/>
              </a:ext>
            </a:extLst>
          </p:cNvPr>
          <p:cNvSpPr txBox="1"/>
          <p:nvPr/>
        </p:nvSpPr>
        <p:spPr>
          <a:xfrm>
            <a:off x="6273479" y="6560457"/>
            <a:ext cx="2870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https://scholargoggler.com</a:t>
            </a:r>
          </a:p>
        </p:txBody>
      </p:sp>
    </p:spTree>
    <p:extLst>
      <p:ext uri="{BB962C8B-B14F-4D97-AF65-F5344CB8AC3E}">
        <p14:creationId xmlns:p14="http://schemas.microsoft.com/office/powerpoint/2010/main" val="353696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lag of Slovakia - Wikipedia">
            <a:extLst>
              <a:ext uri="{FF2B5EF4-FFF2-40B4-BE49-F238E27FC236}">
                <a16:creationId xmlns:a16="http://schemas.microsoft.com/office/drawing/2014/main" id="{49256D26-2FCC-F440-8D5E-C77D870C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237938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of Slovakia - Wikipedia">
            <a:extLst>
              <a:ext uri="{FF2B5EF4-FFF2-40B4-BE49-F238E27FC236}">
                <a16:creationId xmlns:a16="http://schemas.microsoft.com/office/drawing/2014/main" id="{EECCC024-D041-1045-B186-539452B4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18" y="52380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7049D3D2-7178-DF40-823D-38EE360CA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03" y="5237845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>
            <a:extLst>
              <a:ext uri="{FF2B5EF4-FFF2-40B4-BE49-F238E27FC236}">
                <a16:creationId xmlns:a16="http://schemas.microsoft.com/office/drawing/2014/main" id="{CDD58AD1-F241-AE4A-BAD6-0B040247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6" y="5238000"/>
            <a:ext cx="540000" cy="3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Flag of India - Wikipedia">
            <a:extLst>
              <a:ext uri="{FF2B5EF4-FFF2-40B4-BE49-F238E27FC236}">
                <a16:creationId xmlns:a16="http://schemas.microsoft.com/office/drawing/2014/main" id="{F2E562AA-FB08-994F-91E4-CFC227EA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84" y="5237891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Flag of Japan - Wikipedia">
            <a:extLst>
              <a:ext uri="{FF2B5EF4-FFF2-40B4-BE49-F238E27FC236}">
                <a16:creationId xmlns:a16="http://schemas.microsoft.com/office/drawing/2014/main" id="{DBD326C3-12E0-7546-91F0-A7122D69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57024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E57F1F4-D23A-554B-94C2-C209334A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3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Flag of Scotland - Wikipedia">
            <a:extLst>
              <a:ext uri="{FF2B5EF4-FFF2-40B4-BE49-F238E27FC236}">
                <a16:creationId xmlns:a16="http://schemas.microsoft.com/office/drawing/2014/main" id="{638F59D0-C12D-544F-AD9A-DBB5B083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6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>
            <a:extLst>
              <a:ext uri="{FF2B5EF4-FFF2-40B4-BE49-F238E27FC236}">
                <a16:creationId xmlns:a16="http://schemas.microsoft.com/office/drawing/2014/main" id="{4C9C9767-6935-BE42-A8C5-252216BF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>
            <a:extLst>
              <a:ext uri="{FF2B5EF4-FFF2-40B4-BE49-F238E27FC236}">
                <a16:creationId xmlns:a16="http://schemas.microsoft.com/office/drawing/2014/main" id="{C5A7897A-0C8B-0B4A-BD98-5A726875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64" y="5702400"/>
            <a:ext cx="540000" cy="2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4D9EF1A7-C7AF-934E-BEC4-69AF4F1E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124DBF4B-9030-3943-843B-A244F6E6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70074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4F359240-1B18-4742-8FCB-84D7070E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00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FB3AF2AF-BF8F-AA4F-9061-95E40C66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50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779A8-42FC-2E4C-92EF-B3F7A7B53DEF}"/>
              </a:ext>
            </a:extLst>
          </p:cNvPr>
          <p:cNvSpPr/>
          <p:nvPr/>
        </p:nvSpPr>
        <p:spPr>
          <a:xfrm>
            <a:off x="0" y="2747841"/>
            <a:ext cx="9144000" cy="411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E3806-E50D-B341-9088-CDE24E2E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840441"/>
            <a:ext cx="8103769" cy="38355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B873BC-5E5B-5445-9E03-B30407E15FD3}"/>
              </a:ext>
            </a:extLst>
          </p:cNvPr>
          <p:cNvSpPr/>
          <p:nvPr/>
        </p:nvSpPr>
        <p:spPr>
          <a:xfrm>
            <a:off x="4597701" y="295442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647D93-8E83-E349-8E76-45C43D558E5F}"/>
              </a:ext>
            </a:extLst>
          </p:cNvPr>
          <p:cNvSpPr/>
          <p:nvPr/>
        </p:nvSpPr>
        <p:spPr>
          <a:xfrm>
            <a:off x="4145665" y="2974348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7A3A4-5C73-CD4B-B21C-9F0EFFF469D8}"/>
              </a:ext>
            </a:extLst>
          </p:cNvPr>
          <p:cNvSpPr/>
          <p:nvPr/>
        </p:nvSpPr>
        <p:spPr>
          <a:xfrm>
            <a:off x="3464686" y="6344515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A66212-0F9E-8148-81D3-D8B67D8A0477}"/>
              </a:ext>
            </a:extLst>
          </p:cNvPr>
          <p:cNvSpPr/>
          <p:nvPr/>
        </p:nvSpPr>
        <p:spPr>
          <a:xfrm>
            <a:off x="5074194" y="308367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4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>
                <a:solidFill>
                  <a:schemeClr val="bg1"/>
                </a:solidFill>
              </a:rPr>
              <a:t>your </a:t>
            </a:r>
            <a:r>
              <a:rPr lang="en-GB" sz="3600" b="1" dirty="0">
                <a:solidFill>
                  <a:schemeClr val="bg1">
                    <a:lumMod val="50000"/>
                  </a:schemeClr>
                </a:solidFill>
              </a:rPr>
              <a:t>turn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D4EE809-A750-3D41-8754-5262BBC5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034"/>
            <a:ext cx="9144000" cy="43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30A037-5769-9140-A650-1533F76C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53C0C0-0421-BC4F-94C1-41B7F0E2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58"/>
            <a:ext cx="9154504" cy="6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8021257" y="6638876"/>
            <a:ext cx="2592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©Shelby Wells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4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6713317" y="6627302"/>
            <a:ext cx="2430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©https://</a:t>
            </a:r>
            <a:r>
              <a:rPr lang="en-GB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eej.ac.nz</a:t>
            </a:r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/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4" name="Picture 4" descr="Home">
            <a:extLst>
              <a:ext uri="{FF2B5EF4-FFF2-40B4-BE49-F238E27FC236}">
                <a16:creationId xmlns:a16="http://schemas.microsoft.com/office/drawing/2014/main" id="{9F3B452A-B978-C74A-A976-93B0F85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9144000" cy="56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32" y="274638"/>
            <a:ext cx="3605514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format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13732" y="1457896"/>
            <a:ext cx="7511969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21.10. 10:30 - 12:00 	(Z118) 	Course intro</a:t>
            </a:r>
            <a:endParaRPr lang="en-GB" b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04.11. 10:30 - 12:00  	(Z118) 	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Intro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ecology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08.11. 10:30 - 12:00 	(Z118)	Intro to hands on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21.11.   8:30 - 17:00 			Excursion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28.11.   8:30 - 17:00 	(VN306)	Home-work on the topics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05.12.   8:30 - 17:00	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(VN306)</a:t>
            </a: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	Symposium 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(presentations)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9228C-4B29-7A46-8986-1BA6A5F3C02C}"/>
              </a:ext>
            </a:extLst>
          </p:cNvPr>
          <p:cNvSpPr txBox="1"/>
          <p:nvPr/>
        </p:nvSpPr>
        <p:spPr>
          <a:xfrm>
            <a:off x="1313732" y="4810490"/>
            <a:ext cx="583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https://github.com/MartinBulla/Ecology_Fund_Gen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72A9A8-5D46-5946-A739-A938C5E1D923}"/>
              </a:ext>
            </a:extLst>
          </p:cNvPr>
          <p:cNvSpPr txBox="1">
            <a:spLocks/>
          </p:cNvSpPr>
          <p:nvPr/>
        </p:nvSpPr>
        <p:spPr>
          <a:xfrm>
            <a:off x="1313732" y="3688815"/>
            <a:ext cx="3605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400"/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GB" sz="3600" dirty="0">
                <a:solidFill>
                  <a:srgbClr val="007A3D"/>
                </a:solidFill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CEA7-D825-2040-B681-C2A5856F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38" y="4217270"/>
            <a:ext cx="913530" cy="9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2004</Words>
  <Application>Microsoft Macintosh PowerPoint</Application>
  <PresentationFormat>On-screen Show (4:3)</PresentationFormat>
  <Paragraphs>307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Open Sans</vt:lpstr>
      <vt:lpstr>Roboto</vt:lpstr>
      <vt:lpstr>Office Theme</vt:lpstr>
      <vt:lpstr>FundAmentals of Ecology General ecology</vt:lpstr>
      <vt:lpstr>bullab</vt:lpstr>
      <vt:lpstr>bullab</vt:lpstr>
      <vt:lpstr>bullab</vt:lpstr>
      <vt:lpstr>bullab</vt:lpstr>
      <vt:lpstr>your turn</vt:lpstr>
      <vt:lpstr>PowerPoint Presentation</vt:lpstr>
      <vt:lpstr>PowerPoint Presentation</vt:lpstr>
      <vt:lpstr>Course format</vt:lpstr>
      <vt:lpstr>Presentations logistics</vt:lpstr>
      <vt:lpstr>Presentations format</vt:lpstr>
      <vt:lpstr>Presentations evaluation</vt:lpstr>
      <vt:lpstr>Course requirements</vt:lpstr>
      <vt:lpstr>Topics &amp; Readings</vt:lpstr>
      <vt:lpstr>Attandance</vt:lpstr>
      <vt:lpstr>Topics &amp; Readings</vt:lpstr>
      <vt:lpstr>Eco-evolutionary dynamics &amp; life histories</vt:lpstr>
      <vt:lpstr>Population ecology essentials</vt:lpstr>
      <vt:lpstr>Species interactions &amp; coexistence</vt:lpstr>
      <vt:lpstr>Food webs &amp; network ecology</vt:lpstr>
      <vt:lpstr>Macroecology &amp; biogeography 1</vt:lpstr>
      <vt:lpstr>Macroecology and biogeography 2</vt:lpstr>
      <vt:lpstr>Global change ecology</vt:lpstr>
      <vt:lpstr>Drivers of biodiversity crisis</vt:lpstr>
      <vt:lpstr>Biodiversity ↔ ecosystem functioning/services</vt:lpstr>
      <vt:lpstr>Applied ecology: New tools &amp; data streams</vt:lpstr>
      <vt:lpstr>FundAmentals of Ecology General ecology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Ecology &amp; General Ecology</dc:title>
  <dc:subject/>
  <dc:creator/>
  <cp:keywords/>
  <dc:description>generated using python-pptx</dc:description>
  <cp:lastModifiedBy>Martin Bulla</cp:lastModifiedBy>
  <cp:revision>78</cp:revision>
  <cp:lastPrinted>2025-10-20T18:47:20Z</cp:lastPrinted>
  <dcterms:created xsi:type="dcterms:W3CDTF">2013-01-27T09:14:16Z</dcterms:created>
  <dcterms:modified xsi:type="dcterms:W3CDTF">2025-10-21T14:20:56Z</dcterms:modified>
  <cp:category/>
</cp:coreProperties>
</file>